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A43C9-2B43-4CC7-9A81-D869F826C8C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292DAA-894A-4A91-A623-8B35AE939810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b="1" dirty="0" smtClean="0">
              <a:latin typeface="NikoshBAN" pitchFamily="2" charset="0"/>
              <a:cs typeface="NikoshBAN" pitchFamily="2" charset="0"/>
            </a:rPr>
            <a:t>পিডিএফ</a:t>
          </a:r>
          <a:r>
            <a:rPr lang="bn-IN" dirty="0" smtClean="0"/>
            <a:t> </a:t>
          </a:r>
          <a:endParaRPr lang="en-US" dirty="0"/>
        </a:p>
      </dgm:t>
    </dgm:pt>
    <dgm:pt modelId="{7B13F9EC-FE9F-4D89-B698-16AEA2D28146}" type="parTrans" cxnId="{0287D342-46D2-4A0F-968E-E1E7739AC6C2}">
      <dgm:prSet/>
      <dgm:spPr/>
      <dgm:t>
        <a:bodyPr/>
        <a:lstStyle/>
        <a:p>
          <a:endParaRPr lang="en-US"/>
        </a:p>
      </dgm:t>
    </dgm:pt>
    <dgm:pt modelId="{23A852DD-9D02-4DE0-99D1-F851E85F17CC}" type="sibTrans" cxnId="{0287D342-46D2-4A0F-968E-E1E7739AC6C2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2EB2C3C7-27C4-4591-B7C9-504D960716BD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b="1" dirty="0" smtClean="0">
              <a:latin typeface="NikoshBAN" pitchFamily="2" charset="0"/>
              <a:cs typeface="NikoshBAN" pitchFamily="2" charset="0"/>
            </a:rPr>
            <a:t>এইচটিএমএল</a:t>
          </a:r>
          <a:r>
            <a:rPr lang="bn-IN" dirty="0" smtClean="0"/>
            <a:t> </a:t>
          </a:r>
          <a:endParaRPr lang="en-US" dirty="0"/>
        </a:p>
      </dgm:t>
    </dgm:pt>
    <dgm:pt modelId="{05E76271-2360-4B5C-AA5F-0DCD138186C4}" type="parTrans" cxnId="{0F45102B-9AF0-4E72-8913-00E54231DE7C}">
      <dgm:prSet/>
      <dgm:spPr/>
      <dgm:t>
        <a:bodyPr/>
        <a:lstStyle/>
        <a:p>
          <a:endParaRPr lang="en-US"/>
        </a:p>
      </dgm:t>
    </dgm:pt>
    <dgm:pt modelId="{4FE75F6E-2A53-48C0-9D09-5AAC07FA1E15}" type="sibTrans" cxnId="{0F45102B-9AF0-4E72-8913-00E54231DE7C}">
      <dgm:prSet/>
      <dgm:spPr/>
      <dgm:t>
        <a:bodyPr/>
        <a:lstStyle/>
        <a:p>
          <a:endParaRPr lang="en-US"/>
        </a:p>
      </dgm:t>
    </dgm:pt>
    <dgm:pt modelId="{53BB45F4-10D6-4ADA-BF64-23E21E3A4E69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b="1" dirty="0" smtClean="0">
              <a:latin typeface="NikoshBAN" pitchFamily="2" charset="0"/>
              <a:cs typeface="NikoshBAN" pitchFamily="2" charset="0"/>
            </a:rPr>
            <a:t>অ্যাপস </a:t>
          </a:r>
          <a:endParaRPr lang="en-US" b="1" dirty="0">
            <a:latin typeface="NikoshBAN" pitchFamily="2" charset="0"/>
            <a:cs typeface="NikoshBAN" pitchFamily="2" charset="0"/>
          </a:endParaRPr>
        </a:p>
      </dgm:t>
    </dgm:pt>
    <dgm:pt modelId="{1FFA3A8C-D402-4E74-B0C3-CBFAD153A30D}" type="parTrans" cxnId="{E379466B-7EE7-4734-9AAD-8031B3DF69D6}">
      <dgm:prSet/>
      <dgm:spPr/>
      <dgm:t>
        <a:bodyPr/>
        <a:lstStyle/>
        <a:p>
          <a:endParaRPr lang="en-US"/>
        </a:p>
      </dgm:t>
    </dgm:pt>
    <dgm:pt modelId="{5DB75C7C-9D1B-434F-BB1E-75C0E923CAC7}" type="sibTrans" cxnId="{E379466B-7EE7-4734-9AAD-8031B3DF69D6}">
      <dgm:prSet/>
      <dgm:spPr/>
      <dgm:t>
        <a:bodyPr/>
        <a:lstStyle/>
        <a:p>
          <a:endParaRPr lang="en-US"/>
        </a:p>
      </dgm:t>
    </dgm:pt>
    <dgm:pt modelId="{0F292FA4-372C-41B8-A8B4-0D65AAF298B0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b="1" dirty="0" smtClean="0">
              <a:latin typeface="NikoshBAN" pitchFamily="2" charset="0"/>
              <a:cs typeface="NikoshBAN" pitchFamily="2" charset="0"/>
            </a:rPr>
            <a:t>ইপাব</a:t>
          </a:r>
          <a:endParaRPr lang="en-US" b="1" dirty="0">
            <a:latin typeface="NikoshBAN" pitchFamily="2" charset="0"/>
            <a:cs typeface="NikoshBAN" pitchFamily="2" charset="0"/>
          </a:endParaRPr>
        </a:p>
      </dgm:t>
    </dgm:pt>
    <dgm:pt modelId="{592782CB-6502-414B-888F-478C8663EF10}" type="parTrans" cxnId="{C40A72AB-5276-4C8C-9073-7D188F9D4643}">
      <dgm:prSet/>
      <dgm:spPr/>
      <dgm:t>
        <a:bodyPr/>
        <a:lstStyle/>
        <a:p>
          <a:endParaRPr lang="en-US"/>
        </a:p>
      </dgm:t>
    </dgm:pt>
    <dgm:pt modelId="{89B25869-FD07-409C-BE50-B21C5BC3EDF1}" type="sibTrans" cxnId="{C40A72AB-5276-4C8C-9073-7D188F9D4643}">
      <dgm:prSet/>
      <dgm:spPr/>
      <dgm:t>
        <a:bodyPr/>
        <a:lstStyle/>
        <a:p>
          <a:endParaRPr lang="en-US"/>
        </a:p>
      </dgm:t>
    </dgm:pt>
    <dgm:pt modelId="{0E0308EE-EFE4-410D-9E37-64571C98C71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b="1" dirty="0" smtClean="0">
              <a:latin typeface="NikoshBAN" pitchFamily="2" charset="0"/>
              <a:cs typeface="NikoshBAN" pitchFamily="2" charset="0"/>
            </a:rPr>
            <a:t>স্মার্ট</a:t>
          </a:r>
          <a:r>
            <a:rPr lang="bn-IN" dirty="0" smtClean="0"/>
            <a:t> </a:t>
          </a:r>
          <a:endParaRPr lang="en-US" dirty="0"/>
        </a:p>
      </dgm:t>
    </dgm:pt>
    <dgm:pt modelId="{39A95F33-552D-4CE3-9222-22698350DF6B}" type="parTrans" cxnId="{7B3C897A-4D3B-4BC7-9061-FA406DCCE4AB}">
      <dgm:prSet/>
      <dgm:spPr/>
      <dgm:t>
        <a:bodyPr/>
        <a:lstStyle/>
        <a:p>
          <a:endParaRPr lang="en-US"/>
        </a:p>
      </dgm:t>
    </dgm:pt>
    <dgm:pt modelId="{1EDFDBEE-92D0-4F4C-BD45-E75273548FE2}" type="sibTrans" cxnId="{7B3C897A-4D3B-4BC7-9061-FA406DCCE4AB}">
      <dgm:prSet/>
      <dgm:spPr/>
      <dgm:t>
        <a:bodyPr/>
        <a:lstStyle/>
        <a:p>
          <a:endParaRPr lang="en-US"/>
        </a:p>
      </dgm:t>
    </dgm:pt>
    <dgm:pt modelId="{2DF8B7D4-B7B3-4383-A18A-53AA224B07FA}" type="pres">
      <dgm:prSet presAssocID="{0F8A43C9-2B43-4CC7-9A81-D869F826C8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9576CA-8766-421E-9E89-C043B7E5AA16}" type="pres">
      <dgm:prSet presAssocID="{0F8A43C9-2B43-4CC7-9A81-D869F826C8C0}" presName="cycle" presStyleCnt="0"/>
      <dgm:spPr/>
    </dgm:pt>
    <dgm:pt modelId="{55549E79-557F-4A09-8BE9-CCC47060FD87}" type="pres">
      <dgm:prSet presAssocID="{D2292DAA-894A-4A91-A623-8B35AE939810}" presName="nodeFirstNode" presStyleLbl="node1" presStyleIdx="0" presStyleCnt="5" custScaleX="70006" custScaleY="61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C4E06-7996-4AFB-820B-9E385B077804}" type="pres">
      <dgm:prSet presAssocID="{23A852DD-9D02-4DE0-99D1-F851E85F17CC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871F4999-DC6A-413D-BA2B-88D329303678}" type="pres">
      <dgm:prSet presAssocID="{2EB2C3C7-27C4-4591-B7C9-504D960716BD}" presName="nodeFollowingNodes" presStyleLbl="node1" presStyleIdx="1" presStyleCnt="5" custScaleX="65218" custScaleY="68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FAEE65-DB46-4DF8-9D13-3FC8B77A39C2}" type="pres">
      <dgm:prSet presAssocID="{53BB45F4-10D6-4ADA-BF64-23E21E3A4E69}" presName="nodeFollowingNodes" presStyleLbl="node1" presStyleIdx="2" presStyleCnt="5" custScaleX="70556" custScaleY="68192" custRadScaleRad="100477" custRadScaleInc="-36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CB270-82E8-4EC7-95F6-94FED642E7FA}" type="pres">
      <dgm:prSet presAssocID="{0F292FA4-372C-41B8-A8B4-0D65AAF298B0}" presName="nodeFollowingNodes" presStyleLbl="node1" presStyleIdx="3" presStyleCnt="5" custScaleX="70557" custScaleY="63159" custRadScaleRad="89210" custRadScaleInc="23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70FB2-27C1-4D0B-8657-9B41C094A1FE}" type="pres">
      <dgm:prSet presAssocID="{0E0308EE-EFE4-410D-9E37-64571C98C712}" presName="nodeFollowingNodes" presStyleLbl="node1" presStyleIdx="4" presStyleCnt="5" custScaleX="57978" custScaleY="78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0A72AB-5276-4C8C-9073-7D188F9D4643}" srcId="{0F8A43C9-2B43-4CC7-9A81-D869F826C8C0}" destId="{0F292FA4-372C-41B8-A8B4-0D65AAF298B0}" srcOrd="3" destOrd="0" parTransId="{592782CB-6502-414B-888F-478C8663EF10}" sibTransId="{89B25869-FD07-409C-BE50-B21C5BC3EDF1}"/>
    <dgm:cxn modelId="{7B3C897A-4D3B-4BC7-9061-FA406DCCE4AB}" srcId="{0F8A43C9-2B43-4CC7-9A81-D869F826C8C0}" destId="{0E0308EE-EFE4-410D-9E37-64571C98C712}" srcOrd="4" destOrd="0" parTransId="{39A95F33-552D-4CE3-9222-22698350DF6B}" sibTransId="{1EDFDBEE-92D0-4F4C-BD45-E75273548FE2}"/>
    <dgm:cxn modelId="{2EFAA55F-E445-4B54-A921-B13101019D56}" type="presOf" srcId="{53BB45F4-10D6-4ADA-BF64-23E21E3A4E69}" destId="{E1FAEE65-DB46-4DF8-9D13-3FC8B77A39C2}" srcOrd="0" destOrd="0" presId="urn:microsoft.com/office/officeart/2005/8/layout/cycle3"/>
    <dgm:cxn modelId="{51DFDBCC-5983-42A1-82EE-E054FBA96D54}" type="presOf" srcId="{D2292DAA-894A-4A91-A623-8B35AE939810}" destId="{55549E79-557F-4A09-8BE9-CCC47060FD87}" srcOrd="0" destOrd="0" presId="urn:microsoft.com/office/officeart/2005/8/layout/cycle3"/>
    <dgm:cxn modelId="{E379466B-7EE7-4734-9AAD-8031B3DF69D6}" srcId="{0F8A43C9-2B43-4CC7-9A81-D869F826C8C0}" destId="{53BB45F4-10D6-4ADA-BF64-23E21E3A4E69}" srcOrd="2" destOrd="0" parTransId="{1FFA3A8C-D402-4E74-B0C3-CBFAD153A30D}" sibTransId="{5DB75C7C-9D1B-434F-BB1E-75C0E923CAC7}"/>
    <dgm:cxn modelId="{8AE6B480-ABBB-4FDE-9B92-C496ABE221D7}" type="presOf" srcId="{0F8A43C9-2B43-4CC7-9A81-D869F826C8C0}" destId="{2DF8B7D4-B7B3-4383-A18A-53AA224B07FA}" srcOrd="0" destOrd="0" presId="urn:microsoft.com/office/officeart/2005/8/layout/cycle3"/>
    <dgm:cxn modelId="{DCEB50B2-714D-4925-9FA2-7C664027834E}" type="presOf" srcId="{2EB2C3C7-27C4-4591-B7C9-504D960716BD}" destId="{871F4999-DC6A-413D-BA2B-88D329303678}" srcOrd="0" destOrd="0" presId="urn:microsoft.com/office/officeart/2005/8/layout/cycle3"/>
    <dgm:cxn modelId="{797190BD-21FD-424C-974C-466DBED34F0D}" type="presOf" srcId="{23A852DD-9D02-4DE0-99D1-F851E85F17CC}" destId="{E08C4E06-7996-4AFB-820B-9E385B077804}" srcOrd="0" destOrd="0" presId="urn:microsoft.com/office/officeart/2005/8/layout/cycle3"/>
    <dgm:cxn modelId="{1C3FB039-04A3-47F1-826A-E062182F3FBC}" type="presOf" srcId="{0E0308EE-EFE4-410D-9E37-64571C98C712}" destId="{BCC70FB2-27C1-4D0B-8657-9B41C094A1FE}" srcOrd="0" destOrd="0" presId="urn:microsoft.com/office/officeart/2005/8/layout/cycle3"/>
    <dgm:cxn modelId="{0F45102B-9AF0-4E72-8913-00E54231DE7C}" srcId="{0F8A43C9-2B43-4CC7-9A81-D869F826C8C0}" destId="{2EB2C3C7-27C4-4591-B7C9-504D960716BD}" srcOrd="1" destOrd="0" parTransId="{05E76271-2360-4B5C-AA5F-0DCD138186C4}" sibTransId="{4FE75F6E-2A53-48C0-9D09-5AAC07FA1E15}"/>
    <dgm:cxn modelId="{0287D342-46D2-4A0F-968E-E1E7739AC6C2}" srcId="{0F8A43C9-2B43-4CC7-9A81-D869F826C8C0}" destId="{D2292DAA-894A-4A91-A623-8B35AE939810}" srcOrd="0" destOrd="0" parTransId="{7B13F9EC-FE9F-4D89-B698-16AEA2D28146}" sibTransId="{23A852DD-9D02-4DE0-99D1-F851E85F17CC}"/>
    <dgm:cxn modelId="{894BDA9A-4B5C-460A-8C58-93A095020981}" type="presOf" srcId="{0F292FA4-372C-41B8-A8B4-0D65AAF298B0}" destId="{78FCB270-82E8-4EC7-95F6-94FED642E7FA}" srcOrd="0" destOrd="0" presId="urn:microsoft.com/office/officeart/2005/8/layout/cycle3"/>
    <dgm:cxn modelId="{194FA235-2A86-489C-8B98-270A2B8899AB}" type="presParOf" srcId="{2DF8B7D4-B7B3-4383-A18A-53AA224B07FA}" destId="{F89576CA-8766-421E-9E89-C043B7E5AA16}" srcOrd="0" destOrd="0" presId="urn:microsoft.com/office/officeart/2005/8/layout/cycle3"/>
    <dgm:cxn modelId="{8BF3C517-D107-4774-9E2D-74856967DB3E}" type="presParOf" srcId="{F89576CA-8766-421E-9E89-C043B7E5AA16}" destId="{55549E79-557F-4A09-8BE9-CCC47060FD87}" srcOrd="0" destOrd="0" presId="urn:microsoft.com/office/officeart/2005/8/layout/cycle3"/>
    <dgm:cxn modelId="{5EC31FBA-0E97-44B8-A09F-63D5D10CCB87}" type="presParOf" srcId="{F89576CA-8766-421E-9E89-C043B7E5AA16}" destId="{E08C4E06-7996-4AFB-820B-9E385B077804}" srcOrd="1" destOrd="0" presId="urn:microsoft.com/office/officeart/2005/8/layout/cycle3"/>
    <dgm:cxn modelId="{1C94C982-479F-444C-943E-03B94B7B9669}" type="presParOf" srcId="{F89576CA-8766-421E-9E89-C043B7E5AA16}" destId="{871F4999-DC6A-413D-BA2B-88D329303678}" srcOrd="2" destOrd="0" presId="urn:microsoft.com/office/officeart/2005/8/layout/cycle3"/>
    <dgm:cxn modelId="{4C2BDB9B-B8A6-4C1A-8FA0-EA3983FFA976}" type="presParOf" srcId="{F89576CA-8766-421E-9E89-C043B7E5AA16}" destId="{E1FAEE65-DB46-4DF8-9D13-3FC8B77A39C2}" srcOrd="3" destOrd="0" presId="urn:microsoft.com/office/officeart/2005/8/layout/cycle3"/>
    <dgm:cxn modelId="{ACAF6CA5-77DF-43C0-A176-ACD9EF0DDDB8}" type="presParOf" srcId="{F89576CA-8766-421E-9E89-C043B7E5AA16}" destId="{78FCB270-82E8-4EC7-95F6-94FED642E7FA}" srcOrd="4" destOrd="0" presId="urn:microsoft.com/office/officeart/2005/8/layout/cycle3"/>
    <dgm:cxn modelId="{34AF2551-5374-49C7-99C1-D02B8BE6DE9E}" type="presParOf" srcId="{F89576CA-8766-421E-9E89-C043B7E5AA16}" destId="{BCC70FB2-27C1-4D0B-8657-9B41C094A1F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C4E06-7996-4AFB-820B-9E385B077804}">
      <dsp:nvSpPr>
        <dsp:cNvPr id="0" name=""/>
        <dsp:cNvSpPr/>
      </dsp:nvSpPr>
      <dsp:spPr>
        <a:xfrm>
          <a:off x="1076066" y="126064"/>
          <a:ext cx="5002416" cy="5002416"/>
        </a:xfrm>
        <a:prstGeom prst="circularArrow">
          <a:avLst>
            <a:gd name="adj1" fmla="val 5544"/>
            <a:gd name="adj2" fmla="val 330680"/>
            <a:gd name="adj3" fmla="val 14446999"/>
            <a:gd name="adj4" fmla="val 16989660"/>
            <a:gd name="adj5" fmla="val 5757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55549E79-557F-4A09-8BE9-CCC47060FD87}">
      <dsp:nvSpPr>
        <dsp:cNvPr id="0" name=""/>
        <dsp:cNvSpPr/>
      </dsp:nvSpPr>
      <dsp:spPr>
        <a:xfrm>
          <a:off x="2760696" y="207985"/>
          <a:ext cx="1633156" cy="712951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400" b="1" kern="1200" dirty="0" smtClean="0">
              <a:latin typeface="NikoshBAN" pitchFamily="2" charset="0"/>
              <a:cs typeface="NikoshBAN" pitchFamily="2" charset="0"/>
            </a:rPr>
            <a:t>পিডিএফ</a:t>
          </a:r>
          <a:r>
            <a:rPr lang="bn-IN" sz="2400" kern="1200" dirty="0" smtClean="0"/>
            <a:t> </a:t>
          </a:r>
          <a:endParaRPr lang="en-US" sz="2400" kern="1200" dirty="0"/>
        </a:p>
      </dsp:txBody>
      <dsp:txXfrm>
        <a:off x="2795499" y="242788"/>
        <a:ext cx="1563550" cy="643345"/>
      </dsp:txXfrm>
    </dsp:sp>
    <dsp:sp modelId="{871F4999-DC6A-413D-BA2B-88D329303678}">
      <dsp:nvSpPr>
        <dsp:cNvPr id="0" name=""/>
        <dsp:cNvSpPr/>
      </dsp:nvSpPr>
      <dsp:spPr>
        <a:xfrm>
          <a:off x="4845364" y="1638570"/>
          <a:ext cx="1521458" cy="799828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400" b="1" kern="1200" dirty="0" smtClean="0">
              <a:latin typeface="NikoshBAN" pitchFamily="2" charset="0"/>
              <a:cs typeface="NikoshBAN" pitchFamily="2" charset="0"/>
            </a:rPr>
            <a:t>এইচটিএমএল</a:t>
          </a:r>
          <a:r>
            <a:rPr lang="bn-IN" sz="2400" kern="1200" dirty="0" smtClean="0"/>
            <a:t> </a:t>
          </a:r>
          <a:endParaRPr lang="en-US" sz="2400" kern="1200" dirty="0"/>
        </a:p>
      </dsp:txBody>
      <dsp:txXfrm>
        <a:off x="4884408" y="1677614"/>
        <a:ext cx="1443370" cy="721740"/>
      </dsp:txXfrm>
    </dsp:sp>
    <dsp:sp modelId="{E1FAEE65-DB46-4DF8-9D13-3FC8B77A39C2}">
      <dsp:nvSpPr>
        <dsp:cNvPr id="0" name=""/>
        <dsp:cNvSpPr/>
      </dsp:nvSpPr>
      <dsp:spPr>
        <a:xfrm>
          <a:off x="4568428" y="3441488"/>
          <a:ext cx="1645987" cy="795419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400" b="1" kern="1200" dirty="0" smtClean="0">
              <a:latin typeface="NikoshBAN" pitchFamily="2" charset="0"/>
              <a:cs typeface="NikoshBAN" pitchFamily="2" charset="0"/>
            </a:rPr>
            <a:t>অ্যাপস </a:t>
          </a:r>
          <a:endParaRPr lang="en-US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4607257" y="3480317"/>
        <a:ext cx="1568329" cy="717761"/>
      </dsp:txXfrm>
    </dsp:sp>
    <dsp:sp modelId="{78FCB270-82E8-4EC7-95F6-94FED642E7FA}">
      <dsp:nvSpPr>
        <dsp:cNvPr id="0" name=""/>
        <dsp:cNvSpPr/>
      </dsp:nvSpPr>
      <dsp:spPr>
        <a:xfrm>
          <a:off x="1291812" y="3547044"/>
          <a:ext cx="1646010" cy="736712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400" b="1" kern="1200" dirty="0" smtClean="0">
              <a:latin typeface="NikoshBAN" pitchFamily="2" charset="0"/>
              <a:cs typeface="NikoshBAN" pitchFamily="2" charset="0"/>
            </a:rPr>
            <a:t>ইপাব</a:t>
          </a:r>
          <a:endParaRPr lang="en-US" sz="2400" b="1" kern="1200" dirty="0">
            <a:latin typeface="NikoshBAN" pitchFamily="2" charset="0"/>
            <a:cs typeface="NikoshBAN" pitchFamily="2" charset="0"/>
          </a:endParaRPr>
        </a:p>
      </dsp:txBody>
      <dsp:txXfrm>
        <a:off x="1327775" y="3583007"/>
        <a:ext cx="1574084" cy="664786"/>
      </dsp:txXfrm>
    </dsp:sp>
    <dsp:sp modelId="{BCC70FB2-27C1-4D0B-8657-9B41C094A1FE}">
      <dsp:nvSpPr>
        <dsp:cNvPr id="0" name=""/>
        <dsp:cNvSpPr/>
      </dsp:nvSpPr>
      <dsp:spPr>
        <a:xfrm>
          <a:off x="872176" y="1579583"/>
          <a:ext cx="1352557" cy="917801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400" b="1" kern="1200" dirty="0" smtClean="0">
              <a:latin typeface="NikoshBAN" pitchFamily="2" charset="0"/>
              <a:cs typeface="NikoshBAN" pitchFamily="2" charset="0"/>
            </a:rPr>
            <a:t>স্মার্ট</a:t>
          </a:r>
          <a:r>
            <a:rPr lang="bn-IN" sz="2400" kern="1200" dirty="0" smtClean="0"/>
            <a:t> </a:t>
          </a:r>
          <a:endParaRPr lang="en-US" sz="2400" kern="1200" dirty="0"/>
        </a:p>
      </dsp:txBody>
      <dsp:txXfrm>
        <a:off x="916979" y="1624386"/>
        <a:ext cx="1262951" cy="828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F6AD6-8A09-4FEF-8EEB-F48702D16CE3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43C1B-A125-464E-86BA-F5C0E9DB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4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F60C3-5F6C-4A7F-96FD-13F0909389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ahimar17@gmail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ARSONAL\WALPAPER\Img\Images\LOVE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/>
          <p:cNvSpPr txBox="1"/>
          <p:nvPr/>
        </p:nvSpPr>
        <p:spPr>
          <a:xfrm>
            <a:off x="0" y="1676400"/>
            <a:ext cx="8839200" cy="92333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আজকের </a:t>
            </a:r>
            <a:r>
              <a:rPr lang="bn-I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ক্লাসে </a:t>
            </a:r>
            <a:r>
              <a:rPr lang="bn-I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bn-I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ফুলে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bn-I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শুভেচ্ছা 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032" y="5568468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কাগজে মুদ্রিত বই আর ই-বই এর মধ্যে কী ধরণের পার্থক্য তোমরা  লক্ষ করলে , তা চিন্তা করে তোমাদের খাতায় লিপিবদ্ধ করে দেখাও। </a:t>
            </a:r>
            <a:endParaRPr lang="en-US" sz="28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5900" y="3048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2480" y="1165966"/>
            <a:ext cx="7677952" cy="3550920"/>
            <a:chOff x="19352" y="1112520"/>
            <a:chExt cx="10214854" cy="32766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2" y="1112520"/>
              <a:ext cx="4628848" cy="327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424" y="1386840"/>
              <a:ext cx="4995782" cy="2727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792480" y="4796126"/>
            <a:ext cx="771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উক্ত ভিডিও ক্লিপ এর আলোকে------------- </a:t>
            </a:r>
            <a:endParaRPr lang="en-US" sz="3200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51397494"/>
              </p:ext>
            </p:extLst>
          </p:nvPr>
        </p:nvGraphicFramePr>
        <p:xfrm>
          <a:off x="914400" y="762000"/>
          <a:ext cx="7239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304800"/>
            <a:ext cx="65836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 কত প্রকার? </a:t>
            </a:r>
            <a:endParaRPr lang="en-US" sz="32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5840" y="5943600"/>
            <a:ext cx="7086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 সাধারণত </a:t>
            </a:r>
            <a:r>
              <a:rPr lang="bn-IN" sz="40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পাঁচ</a:t>
            </a:r>
            <a:r>
              <a:rPr lang="bn-IN" sz="40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 প্রকার </a:t>
            </a:r>
            <a:endParaRPr lang="en-US" sz="4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5840" y="243244"/>
            <a:ext cx="664464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ই-বুকের প্রকার ভেদ সমূহ </a:t>
            </a:r>
            <a:endParaRPr lang="en-US" sz="40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3749040" y="2590800"/>
            <a:ext cx="1600200" cy="1524000"/>
          </a:xfrm>
          <a:prstGeom prst="flowChart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ই-বুক</a:t>
            </a:r>
            <a:r>
              <a:rPr lang="bn-IN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 animBg="1"/>
      <p:bldP spid="5" grpId="0"/>
      <p:bldP spid="6" grpId="0" animBg="1"/>
      <p:bldP spid="6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15450"/>
            <a:ext cx="4114801" cy="32480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05400" y="1684021"/>
            <a:ext cx="3143251" cy="3248024"/>
            <a:chOff x="4572000" y="2087880"/>
            <a:chExt cx="3143251" cy="32480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87880"/>
              <a:ext cx="3143250" cy="1457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3535679"/>
              <a:ext cx="3143250" cy="1800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457199" y="5181600"/>
            <a:ext cx="8305801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মুদ্রিত বইয়ের মতই হুবুহু প্রতিলিপি। এগুলো মদ্রিত বইয়ের মতই। এগুলো সচরাচর পিডিএফ (পোর্টেবল ডকুমেন্ট ফরম্যাট) ফরম্যাট আকারে প্রকাশিত হয়ে থাকে। </a:t>
            </a:r>
            <a:endParaRPr lang="en-US" sz="2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457200"/>
            <a:ext cx="7791451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বিভিন্ন প্রকার ই-বুক এবং যেভাবে পড়া যায়। </a:t>
            </a:r>
            <a:endParaRPr lang="en-US" sz="44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4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ই-বই গুলো সাধারণত কীভাবে পড়া যায়? </a:t>
            </a:r>
            <a:endParaRPr lang="en-US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530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798887" cy="2998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486400"/>
            <a:ext cx="798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ল্যাপটপ বা কম্পিউটারে পড়া যায়। </a:t>
            </a:r>
            <a:endParaRPr lang="en-US" sz="36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70" y="1631571"/>
            <a:ext cx="4216580" cy="28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0" y="1600200"/>
            <a:ext cx="3657600" cy="283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060" y="5221307"/>
            <a:ext cx="8346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ই-বইগুলো কেবল অনলাইনে পড়া যায়।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/>
              <a:t>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এগুলো 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সচরাচর 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HTML -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প্রকাশিত। এগুলোকে বই-এর অয়েবসাইট বলা হয়। 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06580" y="381000"/>
            <a:ext cx="817408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itchFamily="2" charset="0"/>
                <a:cs typeface="NikoshBAN" pitchFamily="2" charset="0"/>
              </a:rPr>
              <a:t>আরো যে ভাবে পড়া যায় ।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2488"/>
            <a:ext cx="3962400" cy="264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562600"/>
            <a:ext cx="84582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মুদ্রিত বই-এর মতো কিন্তু কিছুটা বাড়তি সুবিধাসহ ই-বুক </a:t>
            </a:r>
            <a:r>
              <a:rPr lang="bn-BD" sz="28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এগুলো </a:t>
            </a:r>
            <a:r>
              <a:rPr lang="bn-BD" sz="28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বই-এর কন্টেন্ট ছাড়াও পাঠকের নোট লেখা, শব্দের অর্থ জানা ইত্যাদি সুবিধা থাকে</a:t>
            </a:r>
            <a:r>
              <a:rPr lang="bn-BD" sz="28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2800" b="1" dirty="0"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10712"/>
            <a:ext cx="3962400" cy="2636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84582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itchFamily="2" charset="0"/>
                <a:cs typeface="NikoshBAN" pitchFamily="2" charset="0"/>
              </a:rPr>
              <a:t>আরো যেভাবে পড়া যায়। 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648200"/>
            <a:ext cx="8305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এগুলো ই-পাব (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EPUB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ফরম্যাটে প্রকাশিত। </a:t>
            </a:r>
          </a:p>
        </p:txBody>
      </p:sp>
    </p:spTree>
    <p:extLst>
      <p:ext uri="{BB962C8B-B14F-4D97-AF65-F5344CB8AC3E}">
        <p14:creationId xmlns:p14="http://schemas.microsoft.com/office/powerpoint/2010/main" val="16843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6045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এই ধরনের বই গুলো অন্য আর কীভাবে পড়া যায়? </a:t>
            </a:r>
            <a:endParaRPr lang="en-US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" y="1478280"/>
            <a:ext cx="373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08760"/>
            <a:ext cx="3428047" cy="41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" y="5649069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স্মার্ট ফোন </a:t>
            </a:r>
            <a:endParaRPr lang="en-US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8723" y="5672703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 রিডার </a:t>
            </a:r>
            <a:endParaRPr lang="en-US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6859"/>
            <a:ext cx="3436442" cy="291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82" y="1562099"/>
            <a:ext cx="3067050" cy="3067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894414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আসলে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ই-বুক 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নিজেই একটি অ্যাপস আকারে প্রকাশিত। অ্যাপস ডাউনলোড করে কম্পিউটার বা মোবাইল ফোনে পড়া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যায়।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72" y="1600200"/>
            <a:ext cx="2143125" cy="2905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3810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ই-বুক </a:t>
            </a:r>
            <a:r>
              <a:rPr lang="bn-BD" sz="4800" b="1" dirty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অ্যাপস  </a:t>
            </a:r>
            <a:endParaRPr lang="en-US" sz="48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550" y="5971632"/>
            <a:ext cx="860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মুদ্রিত বই এর মতই পড়তে কোন সমস্যা হয়না। </a:t>
            </a:r>
            <a:endParaRPr lang="bn-BD" sz="3200" b="1" dirty="0"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4572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চৌকস ই-বুক </a:t>
            </a:r>
            <a:endParaRPr lang="en-US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404359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অডিও </a:t>
            </a:r>
            <a:endParaRPr lang="en-US" sz="48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4408375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অ্যানিমেশন </a:t>
            </a:r>
            <a:endParaRPr lang="en-US" sz="48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8202" y="4404359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ভিডিও </a:t>
            </a:r>
            <a:endParaRPr lang="en-US" sz="48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410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চৌকস ই-বুক -এ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লিখিত 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অংশ ছাড়াও অডিও/ভিডিও/এনিমেশন </a:t>
            </a:r>
            <a:r>
              <a:rPr lang="bn-IN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ইত্যাদি 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সংযুক্ত থাকে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3200" b="1" dirty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এগুলোর কন্টেন্ট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</a:t>
            </a:r>
            <a:r>
              <a:rPr lang="bn-IN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 </a:t>
            </a:r>
            <a:r>
              <a:rPr lang="bn-BD" sz="3200" b="1" dirty="0" smtClean="0"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সমৃদ্ধ।</a:t>
            </a:r>
            <a:endParaRPr lang="bn-BD" sz="3200" b="1" dirty="0">
              <a:solidFill>
                <a:schemeClr val="bg2">
                  <a:lumMod val="1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" y="1981200"/>
            <a:ext cx="297877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03" y="2011680"/>
            <a:ext cx="2195394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72275" y="2000250"/>
            <a:ext cx="21431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2286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5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368" y="23622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কী কী উপায়ে ই-বুক পড়া যায় তা নিজেদের মধ্যে আলোচনা করে একটি পোস্টার পেপার তৈরি কর।  </a:t>
            </a:r>
            <a:endParaRPr lang="en-US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91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>
            <a:off x="2756078" y="224305"/>
            <a:ext cx="3797121" cy="1071095"/>
          </a:xfrm>
          <a:prstGeom prst="foldedCorner">
            <a:avLst>
              <a:gd name="adj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1" descr="D:\ALL PIC\New folder\DSC_0okpkp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3232" y="1657206"/>
            <a:ext cx="1530096" cy="188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2400" y="3921615"/>
            <a:ext cx="4343400" cy="251459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alpurush" pitchFamily="2" charset="0"/>
              <a:cs typeface="Kalpurush" pitchFamily="2" charset="0"/>
            </a:endParaRPr>
          </a:p>
          <a:p>
            <a:pPr algn="just"/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রহিমা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বেগম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 </a:t>
            </a:r>
          </a:p>
          <a:p>
            <a:pPr algn="just"/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কম্পিউটার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শিক্ষক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alpurush" pitchFamily="2" charset="0"/>
              <a:cs typeface="Kalpurush" pitchFamily="2" charset="0"/>
            </a:endParaRPr>
          </a:p>
          <a:p>
            <a:pPr algn="just"/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রসুলপূর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উচ্চ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বিদ্যালয়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alpurush" pitchFamily="2" charset="0"/>
              <a:cs typeface="Kalpurush" pitchFamily="2" charset="0"/>
            </a:endParaRPr>
          </a:p>
          <a:p>
            <a:pPr algn="just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E-mail: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  <a:hlinkClick r:id="rId3"/>
              </a:rPr>
              <a:t>rahimar17@gmail.com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alpurush" pitchFamily="2" charset="0"/>
              <a:cs typeface="Kalpurush" pitchFamily="2" charset="0"/>
            </a:endParaRPr>
          </a:p>
          <a:p>
            <a:pPr algn="just"/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ভৈরব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,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alpurush" pitchFamily="2" charset="0"/>
                <a:cs typeface="Kalpurush" pitchFamily="2" charset="0"/>
              </a:rPr>
              <a:t>কিশোরগঞ্জ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Kalpurush" pitchFamily="2" charset="0"/>
              <a:cs typeface="Kalpurush" pitchFamily="2" charset="0"/>
            </a:endParaRPr>
          </a:p>
          <a:p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3921615"/>
            <a:ext cx="4267200" cy="25146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শ্রেনিঃ</a:t>
            </a:r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৯ম </a:t>
            </a:r>
          </a:p>
          <a:p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bn-I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তথ্য ও যোগাযোগ প্রযুক্তি </a:t>
            </a:r>
            <a:endParaRPr lang="bn-IN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পাঠঃ 	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৩ অধ্যায় </a:t>
            </a:r>
          </a:p>
          <a:p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50</a:t>
            </a: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মিনিট </a:t>
            </a:r>
          </a:p>
          <a:p>
            <a:pPr algn="ctr"/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1435608"/>
            <a:ext cx="2724150" cy="233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8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240" y="152400"/>
            <a:ext cx="5867400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6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NikoshBAN" pitchFamily="2" charset="0"/>
              </a:rPr>
              <a:t>মূল্যায়ন</a:t>
            </a:r>
            <a:r>
              <a:rPr lang="bn-IN" sz="6600" b="1" dirty="0" smtClean="0">
                <a:latin typeface="Times New Roman" pitchFamily="18" charset="0"/>
                <a:cs typeface="NikoshBAN" pitchFamily="2" charset="0"/>
              </a:rPr>
              <a:t> 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4440" y="113502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E-book </a:t>
            </a:r>
            <a:r>
              <a:rPr lang="bn-IN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কত প্রকারে প্রকাশিত হতে পারে? </a:t>
            </a:r>
            <a:endParaRPr lang="en-US" sz="3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8240" y="2983107"/>
            <a:ext cx="783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bn-IN" sz="2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. তথ্য ও যোগাযোগ প্রযুক্তির প্রধান উপকরণ নিচের কোনটি ? </a:t>
            </a:r>
            <a:endParaRPr lang="en-US" sz="2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960" y="3675604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84960" y="4338934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রেডিও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26430" y="3753164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টেলিভিশন 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26430" y="4338935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স্মার্ট ফোন </a:t>
            </a:r>
            <a:r>
              <a:rPr lang="bn-IN" b="1" dirty="0" smtClean="0"/>
              <a:t>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88720" y="4800600"/>
            <a:ext cx="62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৩. </a:t>
            </a:r>
            <a:r>
              <a:rPr lang="en-US" sz="3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EPUB </a:t>
            </a:r>
            <a:r>
              <a:rPr lang="bn-IN" sz="3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 </a:t>
            </a:r>
            <a:r>
              <a:rPr lang="bn-IN" sz="32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পূর্ণরুপ নিচের  কোনটি? </a:t>
            </a:r>
            <a:endParaRPr lang="en-US" sz="3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1620" y="5454967"/>
            <a:ext cx="272796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Electronic Public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52010" y="6015217"/>
            <a:ext cx="246126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Emergency </a:t>
            </a:r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Public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36770" y="5454967"/>
            <a:ext cx="246126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Energetic  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Public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31620" y="6015217"/>
            <a:ext cx="272796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Electronic </a:t>
            </a:r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Publication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661160" y="1903720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ক) ৪ </a:t>
            </a:r>
            <a:r>
              <a:rPr lang="bn-IN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1160" y="2521442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গ) </a:t>
            </a:r>
            <a:r>
              <a:rPr lang="bn-IN" sz="2400" b="1" dirty="0">
                <a:latin typeface="NikoshBAN" pitchFamily="2" charset="0"/>
                <a:cs typeface="NikoshBAN" pitchFamily="2" charset="0"/>
              </a:rPr>
              <a:t>৬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41670" y="2521442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ঘ) ৭ </a:t>
            </a:r>
            <a:r>
              <a:rPr lang="bn-IN" b="1" dirty="0" smtClean="0"/>
              <a:t> 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26430" y="1903720"/>
            <a:ext cx="1371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খ) ৫ </a:t>
            </a:r>
            <a:endParaRPr lang="en-US" b="1" dirty="0"/>
          </a:p>
        </p:txBody>
      </p:sp>
      <p:sp>
        <p:nvSpPr>
          <p:cNvPr id="3" name="L-Shape 2"/>
          <p:cNvSpPr/>
          <p:nvPr/>
        </p:nvSpPr>
        <p:spPr>
          <a:xfrm rot="19610589">
            <a:off x="7160690" y="1757338"/>
            <a:ext cx="1009315" cy="292762"/>
          </a:xfrm>
          <a:prstGeom prst="corner">
            <a:avLst/>
          </a:prstGeom>
          <a:solidFill>
            <a:srgbClr val="66FF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-Shape 24"/>
          <p:cNvSpPr/>
          <p:nvPr/>
        </p:nvSpPr>
        <p:spPr>
          <a:xfrm rot="19610589">
            <a:off x="7277684" y="4261755"/>
            <a:ext cx="1009315" cy="292762"/>
          </a:xfrm>
          <a:prstGeom prst="corner">
            <a:avLst/>
          </a:prstGeom>
          <a:solidFill>
            <a:srgbClr val="66FF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-Shape 25"/>
          <p:cNvSpPr/>
          <p:nvPr/>
        </p:nvSpPr>
        <p:spPr>
          <a:xfrm rot="19610589">
            <a:off x="4132113" y="5830713"/>
            <a:ext cx="1009315" cy="292762"/>
          </a:xfrm>
          <a:prstGeom prst="corner">
            <a:avLst/>
          </a:prstGeom>
          <a:solidFill>
            <a:srgbClr val="66FF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286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NikoshBAN" pitchFamily="2" charset="0"/>
              </a:rPr>
              <a:t>মূল্যায়ন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1676400" y="1675150"/>
            <a:ext cx="141096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ক) পিডিএফ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2244476"/>
            <a:ext cx="141096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400" b="1" dirty="0">
                <a:latin typeface="NikoshBAN" pitchFamily="2" charset="0"/>
                <a:cs typeface="NikoshBAN" pitchFamily="2" charset="0"/>
              </a:rPr>
              <a:t>গ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ই-পাব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7260" y="2244477"/>
            <a:ext cx="136056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ঘ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স্মার্ট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6624" y="1675150"/>
            <a:ext cx="128753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খ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অ্যাপস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2943104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৪.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PDF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 এর পূর্ণ রূপ নিচের কোনটি ?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3404769"/>
            <a:ext cx="32766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ক) পোর্টেবল ডিস্ক ফরম্যাট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3940401"/>
            <a:ext cx="32766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400" b="1" dirty="0">
                <a:latin typeface="NikoshBAN" pitchFamily="2" charset="0"/>
                <a:cs typeface="NikoshBAN" pitchFamily="2" charset="0"/>
              </a:rPr>
              <a:t>গ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) পোর্টেবল ডকুমেন্ট ফ্যাক্টরি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3940401"/>
            <a:ext cx="32766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ঘ) পোর্টেবল ডকুমেন্ট ফাস্ট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3400304"/>
            <a:ext cx="32766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খ) পোর্টেবল ডকুমেন্ট ফরম্যাট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7220" y="463296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৫. নিচের কোনটি ই-বুকের অংশ নয় ? </a:t>
            </a:r>
            <a:endParaRPr lang="en-US" sz="28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91640" y="5183855"/>
            <a:ext cx="12954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ক)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 ভিডিও 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1691640" y="5848762"/>
            <a:ext cx="12954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গ) অডিও 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025780" y="5848762"/>
            <a:ext cx="10668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ঘ) সিডি  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07356" y="5249403"/>
            <a:ext cx="10668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খ) চিত্র 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295400" y="9906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৫. কুইজ এর ব্যবস্থা আছে নিচের কোন অপশনটিতে ?</a:t>
            </a:r>
            <a:endParaRPr lang="en-US" sz="28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37792"/>
            <a:ext cx="11033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80" y="3057851"/>
            <a:ext cx="11033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7" y="5777515"/>
            <a:ext cx="11033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1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2686" y="3810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8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6482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বিদ্যালয় থেকে দেওয়া তোমার তথ্য ও যোগাযোগ প্রযুক্তি বইটি হারিয়ে ফেলেছ। এখন কীভাবে বইটি অনলাইন থেকে তুমি সংগ্রহ করে পড়তে পারবে, তা খাতায় লিখে নিয়ে আসবে। </a:t>
            </a:r>
            <a:endParaRPr lang="en-US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8807" y="2362200"/>
            <a:ext cx="8144193" cy="1733550"/>
            <a:chOff x="618807" y="2362200"/>
            <a:chExt cx="8212773" cy="17335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07" y="2362200"/>
              <a:ext cx="2628900" cy="1733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51220" y="2362200"/>
              <a:ext cx="2880360" cy="1733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28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4122" y="318849"/>
            <a:ext cx="388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শ্লোগান </a:t>
            </a:r>
            <a:endParaRPr lang="en-US" sz="66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886200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b="1" dirty="0" smtClean="0">
                <a:latin typeface="NikoshBAN" pitchFamily="2" charset="0"/>
                <a:cs typeface="NikoshBAN" pitchFamily="2" charset="0"/>
              </a:rPr>
              <a:t>“</a:t>
            </a:r>
            <a:r>
              <a:rPr lang="bn-IN" sz="6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স্কুলের ভারী ব্যাগ হালকা করি</a:t>
            </a:r>
            <a:r>
              <a:rPr lang="bn-IN" sz="6600" b="1" dirty="0" smtClean="0">
                <a:latin typeface="NikoshBAN" pitchFamily="2" charset="0"/>
                <a:cs typeface="NikoshBAN" pitchFamily="2" charset="0"/>
              </a:rPr>
              <a:t>, </a:t>
            </a:r>
          </a:p>
          <a:p>
            <a:pPr algn="ctr"/>
            <a:r>
              <a:rPr lang="bn-IN" sz="6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পাঠ্য বইটি ই-বুকে পড়ি</a:t>
            </a:r>
            <a:r>
              <a:rPr lang="bn-IN" sz="6600" b="1" dirty="0" smtClean="0">
                <a:latin typeface="NikoshBAN" pitchFamily="2" charset="0"/>
                <a:cs typeface="NikoshBAN" pitchFamily="2" charset="0"/>
              </a:rPr>
              <a:t>।” 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5396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29825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30" y="167544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8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95" y="2103120"/>
            <a:ext cx="553691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2950" y="948004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সকলের সুস্বাস্থ্য কামনা করে আজকের মত </a:t>
            </a:r>
            <a:endParaRPr lang="en-US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455920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b="1" dirty="0" smtClean="0">
                <a:latin typeface="NikoshBAN" pitchFamily="2" charset="0"/>
                <a:cs typeface="NikoshBAN" pitchFamily="2" charset="0"/>
              </a:rPr>
              <a:t>আল্লাহ্‌ হাফিজ 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380998" y="304800"/>
            <a:ext cx="838200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বই দু’টির মধ্যে কীধরণের পার্থক্য দেখতে পাচ্ছ?  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6651" y="1345836"/>
            <a:ext cx="7750694" cy="4166328"/>
            <a:chOff x="1090514" y="1845381"/>
            <a:chExt cx="6682973" cy="31135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172" y="1884014"/>
              <a:ext cx="3910315" cy="30362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14" y="1845381"/>
              <a:ext cx="2365302" cy="31135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245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840" y="1375883"/>
            <a:ext cx="7894320" cy="4106233"/>
            <a:chOff x="859118" y="2108829"/>
            <a:chExt cx="5417857" cy="19145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108829"/>
              <a:ext cx="2390775" cy="191452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118" y="2108829"/>
              <a:ext cx="2628900" cy="191452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5" name="TextBox 5"/>
          <p:cNvSpPr txBox="1"/>
          <p:nvPr/>
        </p:nvSpPr>
        <p:spPr>
          <a:xfrm>
            <a:off x="302490" y="228600"/>
            <a:ext cx="8305801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যে বই গুলো সাধারণত কাগজে মুদ্রিত নয় তাদেরকে কী বই বলে? </a:t>
            </a:r>
            <a:endParaRPr lang="en-US" sz="32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58713" y="5791200"/>
            <a:ext cx="179335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</a:t>
            </a:r>
            <a:r>
              <a:rPr lang="bn-IN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6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969436" y="228600"/>
            <a:ext cx="7205127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6000" b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আমাদের আজকের পাঠ </a:t>
            </a:r>
            <a:endParaRPr lang="en-US" sz="6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00556"/>
            <a:ext cx="7205127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2438400" y="5715000"/>
            <a:ext cx="38862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02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4724400" cy="110799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IN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7086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IN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 ... 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590800"/>
            <a:ext cx="70104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ই-বুক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ই-বুক এর প্রকার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ভেদ </a:t>
            </a:r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বর্ণনা 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পারবে।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ই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বুক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8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200" y="304800"/>
            <a:ext cx="52578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6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ই-বুক কী ? 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1802330" cy="179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64" y="1702364"/>
            <a:ext cx="2057462" cy="20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65531"/>
            <a:ext cx="1994585" cy="1642997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39852" y="4087588"/>
            <a:ext cx="8458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32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ই-বুক বা ইলেকট্রনিক বুক হলো মুদ্রিত বইয়ের ইলেকট্রনিক রূপ। </a:t>
            </a:r>
            <a:r>
              <a:rPr lang="bn-BD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ইলেকট্রনিক মাধ্যম </a:t>
            </a:r>
            <a:r>
              <a:rPr lang="bn-IN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দ্বারা  </a:t>
            </a:r>
            <a:r>
              <a:rPr lang="bn-BD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প্রকাশিত </a:t>
            </a:r>
            <a:r>
              <a:rPr lang="bn-IN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বইকে</a:t>
            </a:r>
            <a:r>
              <a:rPr lang="bn-IN" sz="32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 smtClean="0">
                <a:ln w="0"/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bn-BD" sz="4000" b="1" dirty="0" smtClean="0">
                <a:ln w="0"/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-বুক </a:t>
            </a:r>
            <a:r>
              <a:rPr lang="bn-BD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bn-IN" sz="3200" b="1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bn-BD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852" y="5397821"/>
            <a:ext cx="8001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ই-বুক</a:t>
            </a:r>
            <a:r>
              <a:rPr lang="bn-IN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এর সাথে এখন  </a:t>
            </a:r>
            <a:r>
              <a:rPr lang="bn-IN" sz="3200" b="1" dirty="0" smtClean="0">
                <a:ln w="0"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bn-IN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ও  </a:t>
            </a:r>
            <a:r>
              <a:rPr lang="bn-IN" sz="3200" b="1" dirty="0" smtClean="0">
                <a:ln w="0"/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অ্যানিমেশন</a:t>
            </a:r>
            <a:r>
              <a:rPr lang="bn-IN" sz="3200" b="1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 জুড়ে দেওয়া যায়।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5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6477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একক </a:t>
            </a:r>
            <a:r>
              <a:rPr lang="bn-IN" sz="4800" b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bn-IN" sz="4800" b="1" dirty="0" smtClean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1680" y="57912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itchFamily="2" charset="0"/>
                <a:cs typeface="NikoshBAN" pitchFamily="2" charset="0"/>
              </a:rPr>
              <a:t>ই-বুক কী?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35686" y="3257550"/>
            <a:ext cx="5811662" cy="2514600"/>
            <a:chOff x="1447800" y="2362199"/>
            <a:chExt cx="5811662" cy="24050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362200"/>
              <a:ext cx="2405063" cy="24050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325" y="2362199"/>
              <a:ext cx="2373137" cy="2405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2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237435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6304" y="381000"/>
            <a:ext cx="8763000" cy="132343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চল, আমরা সবাই ভিডিও টি ভাল করে দেখি এবং বোঝার চেষ্টা করি। </a:t>
            </a:r>
            <a:endParaRPr lang="en-US" sz="4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5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548</Words>
  <Application>Microsoft Office PowerPoint</Application>
  <PresentationFormat>On-screen Show (4:3)</PresentationFormat>
  <Paragraphs>103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12</cp:revision>
  <dcterms:created xsi:type="dcterms:W3CDTF">2006-08-16T00:00:00Z</dcterms:created>
  <dcterms:modified xsi:type="dcterms:W3CDTF">2017-10-01T15:59:22Z</dcterms:modified>
</cp:coreProperties>
</file>